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30"/>
  </p:notesMasterIdLst>
  <p:handoutMasterIdLst>
    <p:handoutMasterId r:id="rId31"/>
  </p:handoutMasterIdLst>
  <p:sldIdLst>
    <p:sldId id="312" r:id="rId2"/>
    <p:sldId id="337" r:id="rId3"/>
    <p:sldId id="338" r:id="rId4"/>
    <p:sldId id="336" r:id="rId5"/>
    <p:sldId id="311" r:id="rId6"/>
    <p:sldId id="317" r:id="rId7"/>
    <p:sldId id="331" r:id="rId8"/>
    <p:sldId id="329" r:id="rId9"/>
    <p:sldId id="333" r:id="rId10"/>
    <p:sldId id="330" r:id="rId11"/>
    <p:sldId id="339" r:id="rId12"/>
    <p:sldId id="301" r:id="rId13"/>
    <p:sldId id="300" r:id="rId14"/>
    <p:sldId id="299" r:id="rId15"/>
    <p:sldId id="302" r:id="rId16"/>
    <p:sldId id="305" r:id="rId17"/>
    <p:sldId id="309" r:id="rId18"/>
    <p:sldId id="306" r:id="rId19"/>
    <p:sldId id="308" r:id="rId20"/>
    <p:sldId id="319" r:id="rId21"/>
    <p:sldId id="320" r:id="rId22"/>
    <p:sldId id="321" r:id="rId23"/>
    <p:sldId id="322" r:id="rId24"/>
    <p:sldId id="313" r:id="rId25"/>
    <p:sldId id="334" r:id="rId26"/>
    <p:sldId id="332" r:id="rId27"/>
    <p:sldId id="335" r:id="rId28"/>
    <p:sldId id="304" r:id="rId29"/>
  </p:sldIdLst>
  <p:sldSz cx="12188825" cy="6858000"/>
  <p:notesSz cx="7315200" cy="96012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744">
          <p15:clr>
            <a:srgbClr val="A4A3A4"/>
          </p15:clr>
        </p15:guide>
        <p15:guide id="3" orient="horz" pos="960">
          <p15:clr>
            <a:srgbClr val="A4A3A4"/>
          </p15:clr>
        </p15:guide>
        <p15:guide id="4" orient="horz" pos="1248">
          <p15:clr>
            <a:srgbClr val="A4A3A4"/>
          </p15:clr>
        </p15:guide>
        <p15:guide id="5" pos="3839">
          <p15:clr>
            <a:srgbClr val="A4A3A4"/>
          </p15:clr>
        </p15:guide>
        <p15:guide id="6" pos="7343">
          <p15:clr>
            <a:srgbClr val="A4A3A4"/>
          </p15:clr>
        </p15:guide>
        <p15:guide id="7" pos="335">
          <p15:clr>
            <a:srgbClr val="A4A3A4"/>
          </p15:clr>
        </p15:guide>
        <p15:guide id="8" pos="4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728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82336" autoAdjust="0"/>
  </p:normalViewPr>
  <p:slideViewPr>
    <p:cSldViewPr snapToGrid="0">
      <p:cViewPr>
        <p:scale>
          <a:sx n="54" d="100"/>
          <a:sy n="54" d="100"/>
        </p:scale>
        <p:origin x="228" y="64"/>
      </p:cViewPr>
      <p:guideLst>
        <p:guide orient="horz" pos="2160"/>
        <p:guide orient="horz" pos="3744"/>
        <p:guide orient="horz" pos="960"/>
        <p:guide orient="horz" pos="1248"/>
        <p:guide pos="3839"/>
        <p:guide pos="7343"/>
        <p:guide pos="335"/>
        <p:guide pos="4534"/>
      </p:guideLst>
    </p:cSldViewPr>
  </p:slideViewPr>
  <p:outlineViewPr>
    <p:cViewPr>
      <p:scale>
        <a:sx n="33" d="100"/>
        <a:sy n="33" d="100"/>
      </p:scale>
      <p:origin x="0" y="197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E821AA6-70BE-4FDE-A8DC-DB381A688FD8}" type="datetimeFigureOut">
              <a:rPr lang="en-US"/>
              <a:t>5/24/2022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97E47EA-D299-42CE-88BF-4E1035596DA5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6088" y="400050"/>
            <a:ext cx="4800600" cy="2701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6400" y="3280410"/>
            <a:ext cx="6502400" cy="5600700"/>
          </a:xfrm>
          <a:prstGeom prst="rect">
            <a:avLst/>
          </a:prstGeom>
        </p:spPr>
        <p:txBody>
          <a:bodyPr vert="horz" lIns="0" tIns="0" rIns="0" bIns="96661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6400" y="9041130"/>
            <a:ext cx="4958080" cy="23836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96000" y="9041130"/>
            <a:ext cx="812800" cy="23836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C72D9AE-7182-4680-8F79-479C4181FF08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600"/>
      </a:spcBef>
      <a:defRPr sz="1100" kern="1200">
        <a:solidFill>
          <a:srgbClr val="000000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rgbClr val="000000"/>
        </a:solidFill>
        <a:latin typeface="+mn-lt"/>
        <a:ea typeface="+mn-ea"/>
        <a:cs typeface="+mn-cs"/>
      </a:defRPr>
    </a:lvl2pPr>
    <a:lvl3pPr marL="4000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rgbClr val="000000"/>
        </a:solidFill>
        <a:latin typeface="+mn-lt"/>
        <a:ea typeface="+mn-ea"/>
        <a:cs typeface="+mn-cs"/>
      </a:defRPr>
    </a:lvl3pPr>
    <a:lvl4pPr marL="5715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rgbClr val="000000"/>
        </a:solidFill>
        <a:latin typeface="+mn-lt"/>
        <a:ea typeface="+mn-ea"/>
        <a:cs typeface="+mn-cs"/>
      </a:defRPr>
    </a:lvl4pPr>
    <a:lvl5pPr marL="7429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rgbClr val="000000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44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sol helps us in – based on the deviations in the data. – condition monitoring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Some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Reducing machine failures,</a:t>
            </a:r>
            <a:r>
              <a:rPr lang="en-US" baseline="0" dirty="0" smtClean="0"/>
              <a:t> which saves lot of money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Extend asset life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Increase the rate of 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Cut maintenance costs</a:t>
            </a:r>
          </a:p>
          <a:p>
            <a:r>
              <a:rPr lang="en-US" b="1" dirty="0" err="1" smtClean="0"/>
              <a:t>Prioritising</a:t>
            </a:r>
            <a:r>
              <a:rPr lang="en-US" b="1" dirty="0" smtClean="0"/>
              <a:t> Maintenance Tasks</a:t>
            </a:r>
          </a:p>
          <a:p>
            <a:r>
              <a:rPr lang="en-US" dirty="0" smtClean="0"/>
              <a:t>With frequent and reliable updates about your machinery, you have a real-time list of potential maintenance tasks and their priority.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7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It revolves around the principle of predictive maintenance, which is a proactive way of fixing malfunctioning equipment before they cause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We all know that Faults always develop in machinery and even the most comprehensive routine maintenance programme cannot stop that. Therefore, it’s important to have condition monitoring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actively prevent breakdowns and optimize maintenance resources when  and where</a:t>
            </a:r>
            <a:r>
              <a:rPr lang="en-US" baseline="0" dirty="0" smtClean="0"/>
              <a:t> </a:t>
            </a:r>
            <a:r>
              <a:rPr lang="en-US" dirty="0" smtClean="0"/>
              <a:t>they are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not only recognized developing faults within a machine but also to identify factors within a machine that caused these faults to develop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60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With the evolution</a:t>
            </a:r>
            <a:r>
              <a:rPr lang="en-US" baseline="0" dirty="0" smtClean="0"/>
              <a:t> of IIOT, CM market is expected to reach 3.2B by 2023 and 3.6 billion by 2026 with </a:t>
            </a:r>
            <a:r>
              <a:rPr lang="en-US" i="1" dirty="0" smtClean="0"/>
              <a:t>compound annual growth rate of 7.1% from 2021 -2026</a:t>
            </a:r>
            <a:endParaRPr lang="en-US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These are some of the advantages of using condition monitoring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It</a:t>
            </a:r>
            <a:r>
              <a:rPr lang="en-US" baseline="0" dirty="0" smtClean="0"/>
              <a:t> </a:t>
            </a:r>
            <a:r>
              <a:rPr lang="en-US" dirty="0" smtClean="0"/>
              <a:t>can reduce maintenance costs by up to 25%, cut unplanned outages by up to 50%, and extend the lives of machines by few years.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Close observation and data analysis of the assets helps plant engineers get to know the unique quirks of each asset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Maintenance activities based on asset condition, rather than on a pre-set interval, has the potential to progress maintenance activities to a new level of 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7A757-5713-A14F-BC6D-BDDE64DD80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4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GGSA enables Fast Data and Internet of Things (IOT) – delivering actionable insight and maximizing value on large volumes of high velocity data from varied data sources in real-time. It enables distributed intelligence and low latency responsiveness by pushing business logic to the network edge.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Oracle Integration Cloud is an industry recognized leader in Application Integration and Process Automation. Quickly connect to 1000s of SaaS or on-premises Applications seamlessly through 50+ native app adapters or technology adapters.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8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7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Kafka</a:t>
            </a:r>
            <a:r>
              <a:rPr lang="en-US" baseline="0" dirty="0" smtClean="0"/>
              <a:t> comes by default in GGSA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Tested </a:t>
            </a:r>
            <a:r>
              <a:rPr lang="en-US" baseline="0" dirty="0" err="1" smtClean="0"/>
              <a:t>kafka</a:t>
            </a:r>
            <a:r>
              <a:rPr lang="en-US" baseline="0" dirty="0" smtClean="0"/>
              <a:t> by topic </a:t>
            </a:r>
            <a:r>
              <a:rPr lang="en-US" baseline="0" dirty="0" err="1" smtClean="0"/>
              <a:t>sensorData</a:t>
            </a:r>
            <a:r>
              <a:rPr lang="en-US" baseline="0" dirty="0" smtClean="0"/>
              <a:t>, 2 sessions to GGSA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21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Autonomous db populate automatically</a:t>
            </a:r>
            <a:r>
              <a:rPr lang="en-US" baseline="0" dirty="0" smtClean="0"/>
              <a:t> – filtered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2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simpler words our solution will detect the events in advance  based on some pre defined conditions this</a:t>
            </a:r>
            <a:r>
              <a:rPr lang="en-US" baseline="0" dirty="0" smtClean="0"/>
              <a:t> is called CM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 is </a:t>
            </a:r>
            <a:r>
              <a:rPr lang="en-US" b="1" dirty="0" smtClean="0"/>
              <a:t>the process of monitoring  condition of</a:t>
            </a:r>
            <a:r>
              <a:rPr lang="en-US" b="1" baseline="0" dirty="0" smtClean="0"/>
              <a:t> </a:t>
            </a:r>
            <a:r>
              <a:rPr lang="en-US" b="1" dirty="0" smtClean="0"/>
              <a:t>machinery based on some parameters (such as vibration, hub</a:t>
            </a:r>
            <a:r>
              <a:rPr lang="en-US" b="1" baseline="0" dirty="0" smtClean="0"/>
              <a:t> </a:t>
            </a:r>
            <a:r>
              <a:rPr lang="en-US" b="1" dirty="0" smtClean="0"/>
              <a:t>rotational speed,  temperature, </a:t>
            </a:r>
            <a:r>
              <a:rPr lang="en-US" b="1" dirty="0" err="1" smtClean="0"/>
              <a:t>etc</a:t>
            </a:r>
            <a:r>
              <a:rPr lang="en-US" b="1" dirty="0" smtClean="0"/>
              <a:t>)</a:t>
            </a:r>
            <a:r>
              <a:rPr lang="en-US" b="1" baseline="0" dirty="0" smtClean="0"/>
              <a:t> the changes in these </a:t>
            </a:r>
            <a:r>
              <a:rPr lang="en-US" b="1" baseline="0" dirty="0" err="1" smtClean="0"/>
              <a:t>params</a:t>
            </a:r>
            <a:r>
              <a:rPr lang="en-US" b="1" dirty="0" smtClean="0"/>
              <a:t> could indicate a developing fault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comes under predictive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Preventive maintenance (PM) we</a:t>
            </a:r>
            <a:r>
              <a:rPr lang="en-US" baseline="0" dirty="0" smtClean="0"/>
              <a:t> have</a:t>
            </a:r>
            <a:r>
              <a:rPr lang="en-US" b="1" dirty="0" smtClean="0"/>
              <a:t> regular and routine maintenance of asset in order to keep them running and prevent it from</a:t>
            </a:r>
            <a:r>
              <a:rPr lang="en-US" b="1" baseline="0" dirty="0" smtClean="0"/>
              <a:t> </a:t>
            </a:r>
            <a:r>
              <a:rPr lang="en-US" b="1" dirty="0" smtClean="0"/>
              <a:t>any costly unplanned downtime due to  unexpected failures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Where as the  goal of condition based maintenance is to spot upcoming equipment failure so that  maintenance can be proactively scheduled when it is needed – and not before. This is what separates predictive maintenance from preventive maintenance.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schedule is rigorously followed, regardless of how much life is left in the lubricants or parts.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67A757-5713-A14F-BC6D-BDDE64DD80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7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2099733"/>
            <a:ext cx="8823360" cy="2677648"/>
          </a:xfrm>
        </p:spPr>
        <p:txBody>
          <a:bodyPr anchor="b"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6210" y="1792264"/>
            <a:ext cx="990599" cy="304720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07AF377-52F2-4714-B363-CCB7B1A25B92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49143" y="3227872"/>
            <a:ext cx="3859795" cy="30472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9844" y="295730"/>
            <a:ext cx="837981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376672" y="6556248"/>
            <a:ext cx="3200400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r"/>
            <a:r>
              <a:rPr lang="en-US" sz="850" dirty="0">
                <a:solidFill>
                  <a:schemeClr val="tx1"/>
                </a:solidFill>
              </a:rPr>
              <a:t>Copyright © </a:t>
            </a:r>
            <a:r>
              <a:rPr lang="is-IS" sz="850" dirty="0" smtClean="0">
                <a:solidFill>
                  <a:schemeClr val="tx1"/>
                </a:solidFill>
              </a:rPr>
              <a:t>2018</a:t>
            </a:r>
            <a:r>
              <a:rPr lang="en-US" sz="850" dirty="0" smtClean="0">
                <a:solidFill>
                  <a:schemeClr val="tx1"/>
                </a:solidFill>
              </a:rPr>
              <a:t>, </a:t>
            </a:r>
            <a:r>
              <a:rPr lang="en-US" sz="850" dirty="0">
                <a:solidFill>
                  <a:schemeClr val="tx1"/>
                </a:solidFill>
              </a:rPr>
              <a:t>Oracle and/or its affiliates. All rights reserved.  </a:t>
            </a:r>
            <a:r>
              <a:rPr lang="en-US" sz="850" dirty="0" smtClean="0">
                <a:solidFill>
                  <a:schemeClr val="tx1"/>
                </a:solidFill>
              </a:rPr>
              <a:t>|</a:t>
            </a:r>
            <a:endParaRPr lang="en-US" sz="8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05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4969927"/>
            <a:ext cx="8823361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1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3" y="5536665"/>
            <a:ext cx="8823360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C356-C652-4404-9B1F-B4C433A1B6A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00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499" y="1063417"/>
            <a:ext cx="8829516" cy="1372986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543300"/>
            <a:ext cx="8823361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AB775-1ADD-474F-9EB9-56632F8D6F3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2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337" y="607336"/>
            <a:ext cx="8017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597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1884" y="2613787"/>
            <a:ext cx="652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597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466" y="982134"/>
            <a:ext cx="8451704" cy="2696632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439" y="3678766"/>
            <a:ext cx="7729206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5029200"/>
            <a:ext cx="9242489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0D651-1ABF-4B1B-BCB0-E7ED942D941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03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2370667"/>
            <a:ext cx="8823362" cy="1822514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5024967"/>
            <a:ext cx="8823361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2F4D-B59F-474C-8DA0-2FD1958F1241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96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2603502"/>
            <a:ext cx="3141060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653" y="3179765"/>
            <a:ext cx="3141061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1547" y="2603500"/>
            <a:ext cx="314618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1547" y="3179764"/>
            <a:ext cx="314618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081" y="2603501"/>
            <a:ext cx="3144911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275" y="3179763"/>
            <a:ext cx="3144717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282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0377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7E54-1215-4C38-AA0D-51FCF0E08A1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00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>
            <a:lvl1pPr>
              <a:defRPr sz="35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3" y="4532844"/>
            <a:ext cx="304964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206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653" y="5109106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7675" y="4532845"/>
            <a:ext cx="3049644" cy="576263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7226" y="2603500"/>
            <a:ext cx="26905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982" y="5109105"/>
            <a:ext cx="3049644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0697" y="4532845"/>
            <a:ext cx="3050300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0905" y="2603500"/>
            <a:ext cx="26905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0696" y="5109104"/>
            <a:ext cx="3050301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4684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577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2E074-8B94-4363-8207-77F82A376208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0965" y="6391839"/>
            <a:ext cx="3643333" cy="304801"/>
          </a:xfrm>
        </p:spPr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8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823361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2603500"/>
            <a:ext cx="8823361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2654" y="6391839"/>
            <a:ext cx="990341" cy="304799"/>
          </a:xfrm>
        </p:spPr>
        <p:txBody>
          <a:bodyPr/>
          <a:lstStyle/>
          <a:p>
            <a:fld id="{A09DF690-9316-4CA9-81FB-425627C813C1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F17A-378C-49D5-A479-C71FF9D7F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2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3000" y="1278467"/>
            <a:ext cx="1409598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654" y="1278467"/>
            <a:ext cx="6254396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0330" y="6391839"/>
            <a:ext cx="991877" cy="304799"/>
          </a:xfrm>
        </p:spPr>
        <p:txBody>
          <a:bodyPr/>
          <a:lstStyle/>
          <a:p>
            <a:fld id="{9CA61BE8-C4FC-4050-A784-BDAAC31D0080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2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D880-905B-4D57-A969-560FE0CB2A80}" type="datetime1">
              <a:rPr lang="en-US" smtClean="0"/>
              <a:t>5/24/2022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937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564" y="1828800"/>
            <a:ext cx="10668396" cy="4278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83AD0B3-8B9E-384F-BE6B-7400CAFC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3660"/>
            <a:ext cx="365665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">
            <a:extLst>
              <a:ext uri="{FF2B5EF4-FFF2-40B4-BE49-F238E27FC236}">
                <a16:creationId xmlns:a16="http://schemas.microsoft.com/office/drawing/2014/main" id="{1AB0EF40-5295-EF4A-B110-EB440EE86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466" y="6423979"/>
            <a:ext cx="574388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</a:t>
            </a:r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9A9CDCEC-39F6-4246-8F7F-AED8ADB3C38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C5272ADE-A5C6-4AA1-A79F-6E44C41CE4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6671" y="508000"/>
            <a:ext cx="10668269" cy="82296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06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654" y="2603500"/>
            <a:ext cx="8823361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B852-9263-4082-995D-F5A366006605}" type="datetime1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0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2677645"/>
            <a:ext cx="4349892" cy="2283824"/>
          </a:xfrm>
        </p:spPr>
        <p:txBody>
          <a:bodyPr anchor="ctr"/>
          <a:lstStyle>
            <a:lvl1pPr algn="l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3764" y="2677644"/>
            <a:ext cx="3756566" cy="2283824"/>
          </a:xfrm>
        </p:spPr>
        <p:txBody>
          <a:bodyPr anchor="ctr"/>
          <a:lstStyle>
            <a:lvl1pPr marL="0" indent="0" algn="l">
              <a:buNone/>
              <a:defRPr sz="1999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5B44-50D8-4A8C-B82D-972D30599FF3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83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653" y="2603501"/>
            <a:ext cx="4823901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096" y="2603500"/>
            <a:ext cx="482390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DAFC1-6669-45B1-AF28-083F49E1FE29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8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4823900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653" y="3179763"/>
            <a:ext cx="4823901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7096" y="2603500"/>
            <a:ext cx="482390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7096" y="3179763"/>
            <a:ext cx="4823902" cy="2840039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56C29-0EF3-40D6-BEA3-E37B2A9EA548}" type="datetime1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654" y="973668"/>
            <a:ext cx="8759131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F87B7-D5E4-4EA4-8250-32BE313F4F82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85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5773-0816-423A-A9FB-B777D86103DF}" type="datetime1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295400"/>
            <a:ext cx="2792431" cy="16002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641" y="1447800"/>
            <a:ext cx="5188714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129281"/>
            <a:ext cx="2792431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E4092-F38D-4762-8C23-0A724A9709A5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693334"/>
            <a:ext cx="3864127" cy="1735667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6165" y="1143000"/>
            <a:ext cx="322635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653" y="3657600"/>
            <a:ext cx="3858207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E498D-008F-49C2-AAB3-648313A53100}" type="datetime1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7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88825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654" y="973668"/>
            <a:ext cx="875913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2603500"/>
            <a:ext cx="8759131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330" y="6391839"/>
            <a:ext cx="990341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5F8C3EA-EE8D-45B0-A734-92F42EDA739E}" type="datetime1">
              <a:rPr lang="en-US" smtClean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0964" y="6391839"/>
            <a:ext cx="385879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Confidential – Oracle Internal/Restricted/Highly Restricted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694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063" rtl="0" eaLnBrk="1" latinLnBrk="0" hangingPunct="1">
        <a:spcBef>
          <a:spcPct val="0"/>
        </a:spcBef>
        <a:buNone/>
        <a:defRPr sz="3599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6.gi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gif"/><Relationship Id="rId4" Type="http://schemas.openxmlformats.org/officeDocument/2006/relationships/image" Target="../media/image20.gif"/><Relationship Id="rId9" Type="http://schemas.openxmlformats.org/officeDocument/2006/relationships/image" Target="../media/image25.gif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8.png"/><Relationship Id="rId4" Type="http://schemas.microsoft.com/office/2007/relationships/hdphoto" Target="../media/hdphoto3.wdp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cloud/paas/iot-cloud/iotgs/use-oracle-iot-digital-twin-simulator1.html" TargetMode="External"/><Relationship Id="rId2" Type="http://schemas.openxmlformats.org/officeDocument/2006/relationships/hyperlink" Target="https://kafka.apache.org/document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docs.oracle.com/en/cloud/paas/integration-cloud/index.html" TargetMode="External"/><Relationship Id="rId4" Type="http://schemas.openxmlformats.org/officeDocument/2006/relationships/hyperlink" Target="https://docs.oracle.com/en/middleware/fusion-middleware/osa/19.1/osamp/getting-started-goldengate-stream-analytics-oci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99" y="1727288"/>
            <a:ext cx="1298911" cy="1902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3" y="739775"/>
            <a:ext cx="11802648" cy="1470025"/>
          </a:xfrm>
        </p:spPr>
        <p:txBody>
          <a:bodyPr/>
          <a:lstStyle/>
          <a:p>
            <a:r>
              <a:rPr lang="en-US" sz="3200" b="1" dirty="0"/>
              <a:t>IOT Wind Turbine Insights and Intelligence using </a:t>
            </a:r>
            <a:r>
              <a:rPr lang="en-US" sz="3200" b="1" dirty="0" smtClean="0"/>
              <a:t>GGSA</a:t>
            </a:r>
            <a:endParaRPr lang="en-US" sz="32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10" y="4965982"/>
            <a:ext cx="8823360" cy="861420"/>
          </a:xfrm>
        </p:spPr>
        <p:txBody>
          <a:bodyPr>
            <a:noAutofit/>
          </a:bodyPr>
          <a:lstStyle/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Rohit Lingala | Project </a:t>
            </a:r>
            <a:r>
              <a:rPr lang="en-US" sz="2000" b="1" dirty="0" smtClean="0">
                <a:solidFill>
                  <a:schemeClr val="bg1"/>
                </a:solidFill>
              </a:rPr>
              <a:t>Intern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Oracle Energy and </a:t>
            </a:r>
            <a:r>
              <a:rPr lang="en-US" sz="2000" b="1" dirty="0" smtClean="0">
                <a:solidFill>
                  <a:schemeClr val="bg1"/>
                </a:solidFill>
              </a:rPr>
              <a:t>Water | Integrations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875" y="2575871"/>
            <a:ext cx="4167061" cy="26237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8572" y="2180094"/>
            <a:ext cx="5693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- Keep It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Running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76800" y="6455229"/>
            <a:ext cx="3810000" cy="2939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6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10</a:t>
            </a:fld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05" y="2484639"/>
            <a:ext cx="6400800" cy="36766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16" y="3061977"/>
            <a:ext cx="3277874" cy="28575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894727" y="402128"/>
            <a:ext cx="4399370" cy="2769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Low Level View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529223" y="5206118"/>
            <a:ext cx="1404868" cy="3776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1200" b="1" dirty="0" smtClean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5" b="3826"/>
          <a:stretch/>
        </p:blipFill>
        <p:spPr>
          <a:xfrm>
            <a:off x="9172808" y="4106535"/>
            <a:ext cx="680099" cy="67798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132" y="6041867"/>
            <a:ext cx="810545" cy="81054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9414269" y="4963072"/>
            <a:ext cx="964096" cy="4129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b="1" dirty="0" smtClean="0"/>
              <a:t>OIC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178955" y="5773082"/>
            <a:ext cx="1481251" cy="603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/>
              <a:t>WAM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8797" y="3491089"/>
            <a:ext cx="1404247" cy="1574206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173604" y="4872934"/>
            <a:ext cx="2071735" cy="648329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i="1" dirty="0"/>
              <a:t>Oracle autonomous database</a:t>
            </a:r>
          </a:p>
          <a:p>
            <a:pPr algn="ctr">
              <a:lnSpc>
                <a:spcPct val="90000"/>
              </a:lnSpc>
            </a:pPr>
            <a:endParaRPr lang="en-US" sz="1200" b="1" i="1" dirty="0" smtClean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81" y="3415872"/>
            <a:ext cx="682889" cy="51216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143" y="2403890"/>
            <a:ext cx="972020" cy="7290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2218">
            <a:off x="8451060" y="2222349"/>
            <a:ext cx="3874225" cy="28575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42" y="2997598"/>
            <a:ext cx="2669787" cy="28575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04" y="3061977"/>
            <a:ext cx="2669787" cy="28575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333">
            <a:off x="860592" y="2193154"/>
            <a:ext cx="3407058" cy="28575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034" y="3020445"/>
            <a:ext cx="3339795" cy="291148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8" y="752193"/>
            <a:ext cx="4157315" cy="245281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97862">
            <a:off x="8441250" y="3881840"/>
            <a:ext cx="3874225" cy="28575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439" y="6041867"/>
            <a:ext cx="826670" cy="82667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 flipH="1">
            <a:off x="9339975" y="5767419"/>
            <a:ext cx="1204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OFSC</a:t>
            </a:r>
            <a:endParaRPr lang="en-US" sz="1200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05787" y="5018389"/>
            <a:ext cx="3277874" cy="28575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611" y="5497530"/>
            <a:ext cx="1368880" cy="136888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71" y="5149895"/>
            <a:ext cx="894523" cy="178904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8262" y="5627695"/>
            <a:ext cx="1251670" cy="125167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747582" y="4989947"/>
            <a:ext cx="3277874" cy="28575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32484" y="4989947"/>
            <a:ext cx="3277874" cy="28575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9717">
            <a:off x="-2231874" y="3444183"/>
            <a:ext cx="7290980" cy="2857500"/>
          </a:xfrm>
          <a:prstGeom prst="rect">
            <a:avLst/>
          </a:prstGeom>
        </p:spPr>
      </p:pic>
      <p:sp>
        <p:nvSpPr>
          <p:cNvPr id="94" name="Rectangular Callout 93"/>
          <p:cNvSpPr/>
          <p:nvPr/>
        </p:nvSpPr>
        <p:spPr>
          <a:xfrm>
            <a:off x="481263" y="5947229"/>
            <a:ext cx="1197869" cy="501699"/>
          </a:xfrm>
          <a:prstGeom prst="wedgeRectCallout">
            <a:avLst>
              <a:gd name="adj1" fmla="val 8954"/>
              <a:gd name="adj2" fmla="val -172075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 flipH="1">
            <a:off x="470935" y="6076740"/>
            <a:ext cx="2675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State restored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6798839" y="6623131"/>
            <a:ext cx="328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Worker assigned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11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0865" y="-891191"/>
            <a:ext cx="18290553" cy="86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1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8" y="1447801"/>
            <a:ext cx="11366893" cy="5264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058" y="267854"/>
            <a:ext cx="7232073" cy="1925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0: Created a topic in Kafka to stream the data and tested</a:t>
            </a:r>
          </a:p>
        </p:txBody>
      </p:sp>
    </p:spTree>
    <p:extLst>
      <p:ext uri="{BB962C8B-B14F-4D97-AF65-F5344CB8AC3E}">
        <p14:creationId xmlns:p14="http://schemas.microsoft.com/office/powerpoint/2010/main" val="135910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7" y="1260583"/>
            <a:ext cx="11631531" cy="52041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115" y="324879"/>
            <a:ext cx="6408128" cy="4006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1: Consuming the data published to topic from GGSA </a:t>
            </a:r>
          </a:p>
        </p:txBody>
      </p:sp>
    </p:spTree>
    <p:extLst>
      <p:ext uri="{BB962C8B-B14F-4D97-AF65-F5344CB8AC3E}">
        <p14:creationId xmlns:p14="http://schemas.microsoft.com/office/powerpoint/2010/main" val="291404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490459" y="6814866"/>
            <a:ext cx="333467" cy="182880"/>
          </a:xfrm>
        </p:spPr>
        <p:txBody>
          <a:bodyPr/>
          <a:lstStyle/>
          <a:p>
            <a:fld id="{C51EAA63-D034-42AE-91FA-B13B9518C7BE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9" y="932948"/>
            <a:ext cx="6906897" cy="3380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49" y="4862946"/>
            <a:ext cx="11456887" cy="18287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 bwMode="gray">
          <a:xfrm>
            <a:off x="8663708" y="823191"/>
            <a:ext cx="3232727" cy="3149600"/>
          </a:xfrm>
          <a:prstGeom prst="wedgeRectCallout">
            <a:avLst>
              <a:gd name="adj1" fmla="val -105690"/>
              <a:gd name="adj2" fmla="val 96830"/>
            </a:avLst>
          </a:prstGeom>
          <a:solidFill>
            <a:schemeClr val="bg2">
              <a:lumMod val="10000"/>
            </a:schemeClr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708" y="906319"/>
            <a:ext cx="3232727" cy="3149600"/>
          </a:xfrm>
          <a:prstGeom prst="rect">
            <a:avLst/>
          </a:prstGeom>
        </p:spPr>
      </p:pic>
      <p:sp>
        <p:nvSpPr>
          <p:cNvPr id="9" name="Up-Down Arrow 8"/>
          <p:cNvSpPr/>
          <p:nvPr/>
        </p:nvSpPr>
        <p:spPr bwMode="gray">
          <a:xfrm>
            <a:off x="1334653" y="4480263"/>
            <a:ext cx="157019" cy="498763"/>
          </a:xfrm>
          <a:prstGeom prst="up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3673" y="4660169"/>
            <a:ext cx="5461205" cy="346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chemeClr val="tx2"/>
                </a:solidFill>
              </a:rPr>
              <a:t>1) Fetch Senor attributes using REST APIs to Cloud</a:t>
            </a:r>
            <a:endParaRPr lang="en-US" b="1" dirty="0" smtClean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15846" y="576705"/>
            <a:ext cx="4888341" cy="3513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3)  </a:t>
            </a:r>
            <a:r>
              <a:rPr lang="en-US" b="1" dirty="0" smtClean="0"/>
              <a:t>Pushing this file to Kafka</a:t>
            </a:r>
            <a:endParaRPr lang="en-US" b="1" dirty="0" smtClean="0"/>
          </a:p>
        </p:txBody>
      </p:sp>
      <p:sp>
        <p:nvSpPr>
          <p:cNvPr id="12" name="Up Arrow 11"/>
          <p:cNvSpPr/>
          <p:nvPr/>
        </p:nvSpPr>
        <p:spPr bwMode="gray">
          <a:xfrm>
            <a:off x="10138816" y="4094595"/>
            <a:ext cx="157017" cy="563418"/>
          </a:xfrm>
          <a:prstGeom prst="up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 bwMode="gray">
          <a:xfrm>
            <a:off x="5441398" y="932948"/>
            <a:ext cx="2247284" cy="3513811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70917" y="4724752"/>
            <a:ext cx="3553009" cy="2575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2) Response </a:t>
            </a:r>
            <a:r>
              <a:rPr lang="en-US" b="1" dirty="0" smtClean="0"/>
              <a:t>saved to a </a:t>
            </a:r>
            <a:r>
              <a:rPr lang="en-US" b="1" dirty="0" smtClean="0"/>
              <a:t>.json file</a:t>
            </a:r>
            <a:endParaRPr lang="en-US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27194" y="271059"/>
            <a:ext cx="7321406" cy="1124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2: Fetching attributes of wind Turbine to GGSA instance.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82098" y="299971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10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49843" y="339970"/>
            <a:ext cx="837981" cy="767687"/>
          </a:xfrm>
        </p:spPr>
        <p:txBody>
          <a:bodyPr/>
          <a:lstStyle/>
          <a:p>
            <a:fld id="{C51EAA63-D034-42AE-91FA-B13B9518C7BE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4927" y="329406"/>
            <a:ext cx="9974917" cy="3311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 3: Publishing the fetched sensor data to </a:t>
            </a:r>
            <a:r>
              <a:rPr lang="en-US" b="1" dirty="0"/>
              <a:t>K</a:t>
            </a:r>
            <a:r>
              <a:rPr lang="en-US" b="1" dirty="0" smtClean="0"/>
              <a:t>afka topic and consuming it from GGSA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8" b="100000" l="313" r="100000">
                        <a14:foregroundMark x1="18698" y1="12799" x2="30156" y2="5263"/>
                        <a14:foregroundMark x1="26563" y1="11603" x2="41823" y2="10526"/>
                        <a14:foregroundMark x1="41823" y1="10526" x2="74792" y2="6340"/>
                        <a14:foregroundMark x1="82344" y1="11842" x2="99896" y2="9091"/>
                        <a14:foregroundMark x1="20417" y1="9091" x2="8802" y2="13636"/>
                        <a14:foregroundMark x1="8229" y1="7536" x2="8490" y2="2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487" y="2072752"/>
            <a:ext cx="9740347" cy="463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38" y="871882"/>
            <a:ext cx="757927" cy="1310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179" y="1142175"/>
            <a:ext cx="2256836" cy="769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831" y="1178689"/>
            <a:ext cx="2476500" cy="6965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7148" y="1178689"/>
            <a:ext cx="2504662" cy="70137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1225065" y="1526947"/>
            <a:ext cx="3991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3881015" y="1526947"/>
            <a:ext cx="319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9" idx="1"/>
          </p:cNvCxnSpPr>
          <p:nvPr/>
        </p:nvCxnSpPr>
        <p:spPr>
          <a:xfrm>
            <a:off x="6677331" y="1526947"/>
            <a:ext cx="319817" cy="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3464" y="1227995"/>
            <a:ext cx="2079350" cy="597904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9" idx="3"/>
            <a:endCxn id="27" idx="1"/>
          </p:cNvCxnSpPr>
          <p:nvPr/>
        </p:nvCxnSpPr>
        <p:spPr>
          <a:xfrm flipV="1">
            <a:off x="9501810" y="1526947"/>
            <a:ext cx="291654" cy="2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141822" y="1569433"/>
            <a:ext cx="12047003" cy="5034337"/>
          </a:xfrm>
          <a:prstGeom prst="rect">
            <a:avLst/>
          </a:prstGeom>
          <a:blipFill dpi="0" rotWithShape="1">
            <a:blip r:embed="rId2">
              <a:alphaModFix amt="3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5875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327170" y="280918"/>
            <a:ext cx="837981" cy="767687"/>
          </a:xfrm>
        </p:spPr>
        <p:txBody>
          <a:bodyPr/>
          <a:lstStyle/>
          <a:p>
            <a:fld id="{C51EAA63-D034-42AE-91FA-B13B9518C7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3793" y="428219"/>
            <a:ext cx="9713377" cy="993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4: Looping step 2,3 using bash script for every 1 min as a child process and detaching it from the terminal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64559" y="2171700"/>
            <a:ext cx="10455966" cy="25543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while true</a:t>
            </a:r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 smtClean="0"/>
              <a:t>do</a:t>
            </a:r>
            <a:endParaRPr lang="en-US" dirty="0"/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    </a:t>
            </a:r>
            <a:r>
              <a:rPr lang="en-US" dirty="0" smtClean="0"/>
              <a:t>python3 getWindTurbineAttributes.py</a:t>
            </a:r>
            <a:endParaRPr lang="en-US" dirty="0"/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    bin/kafka-console-producer.sh --broker-list localhost:9092 --topic </a:t>
            </a:r>
            <a:r>
              <a:rPr lang="en-US" dirty="0" err="1" smtClean="0"/>
              <a:t>sensorData</a:t>
            </a:r>
            <a:r>
              <a:rPr lang="en-US" dirty="0" smtClean="0"/>
              <a:t> &lt; </a:t>
            </a:r>
            <a:r>
              <a:rPr lang="en-US" dirty="0" err="1" smtClean="0"/>
              <a:t>data.json</a:t>
            </a:r>
            <a:endParaRPr lang="en-US" dirty="0"/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    sleep 60</a:t>
            </a:r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r>
              <a:rPr lang="en-US" dirty="0"/>
              <a:t>done</a:t>
            </a:r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90000"/>
              </a:lnSpc>
              <a:buClr>
                <a:schemeClr val="accent4"/>
              </a:buClr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6" name="Pentagon 5"/>
          <p:cNvSpPr/>
          <p:nvPr/>
        </p:nvSpPr>
        <p:spPr bwMode="gray">
          <a:xfrm>
            <a:off x="847055" y="2466302"/>
            <a:ext cx="785191" cy="188844"/>
          </a:xfrm>
          <a:prstGeom prst="homePlat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555E-6 -2.96296E-6 L 0.0013 0.17894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17</a:t>
            </a:fld>
            <a:endParaRPr lang="en-US"/>
          </a:p>
        </p:txBody>
      </p:sp>
      <p:sp>
        <p:nvSpPr>
          <p:cNvPr id="4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6960842" cy="696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3" y="1210365"/>
            <a:ext cx="10760442" cy="55395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655983" y="494907"/>
            <a:ext cx="880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Populated sensor Data in GGSA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806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7748" y="367747"/>
            <a:ext cx="8333187" cy="2981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5: Identifying the patterns in the data for the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8" y="1314174"/>
            <a:ext cx="11469756" cy="53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7809" y="387626"/>
            <a:ext cx="4651513" cy="536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Step 6: Visualizing 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71" y="1028514"/>
            <a:ext cx="11435540" cy="4632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3" y="5905974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5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Integrations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384" y="2455219"/>
            <a:ext cx="8823361" cy="3416300"/>
          </a:xfrm>
        </p:spPr>
        <p:txBody>
          <a:bodyPr/>
          <a:lstStyle/>
          <a:p>
            <a:r>
              <a:rPr lang="en-US" b="1" dirty="0"/>
              <a:t>Oracle Integration is an enterprise connectivity and automation platform for quickly modernizing applications, business processes, APIs, and data. </a:t>
            </a:r>
            <a:endParaRPr lang="en-US" b="1" dirty="0" smtClean="0"/>
          </a:p>
          <a:p>
            <a:r>
              <a:rPr lang="en-US" b="1" dirty="0" smtClean="0"/>
              <a:t>Developers </a:t>
            </a:r>
            <a:r>
              <a:rPr lang="en-US" b="1" dirty="0"/>
              <a:t>and cloud architects can connect SaaS and on-premises applications six times faster with a visual development experience, prebuilt integrations, and embedded best </a:t>
            </a:r>
            <a:r>
              <a:rPr lang="en-US" b="1" dirty="0" smtClean="0"/>
              <a:t>practices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The Oracle Integration Platform Portfolio as per OOW 2016 - on premises and  primarily in the cloud - AMIS, Data Driven Blog - Oracle &amp; Microsoft Az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76" y="3866164"/>
            <a:ext cx="4402438" cy="297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6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626" y="308114"/>
            <a:ext cx="8184874" cy="3268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Step </a:t>
            </a:r>
            <a:r>
              <a:rPr lang="en-US" b="1" dirty="0" smtClean="0"/>
              <a:t>7: Predicting the Events and triggering an Integration</a:t>
            </a:r>
            <a:endParaRPr lang="en-US" b="1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38" y="1255526"/>
            <a:ext cx="11449928" cy="530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76335" y="6536370"/>
            <a:ext cx="333467" cy="182880"/>
          </a:xfrm>
        </p:spPr>
        <p:txBody>
          <a:bodyPr/>
          <a:lstStyle/>
          <a:p>
            <a:fld id="{C51EAA63-D034-42AE-91FA-B13B9518C7B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7808" y="377688"/>
            <a:ext cx="5377069" cy="1043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Step </a:t>
            </a:r>
            <a:r>
              <a:rPr lang="en-US" b="1" dirty="0" smtClean="0"/>
              <a:t>7: Creating WAM Activity in IOT Work Order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8" y="1501914"/>
            <a:ext cx="11516423" cy="50043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10437853" y="530160"/>
            <a:ext cx="70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17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4401" y="623183"/>
            <a:ext cx="45720" cy="457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18052" y="428377"/>
            <a:ext cx="8406848" cy="9929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Step </a:t>
            </a:r>
            <a:r>
              <a:rPr lang="en-US" b="1" dirty="0" smtClean="0"/>
              <a:t>8: Keeping track of all the occurrence of events in database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1334052"/>
            <a:ext cx="11430000" cy="537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7808" y="318052"/>
            <a:ext cx="10259391" cy="7851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Step </a:t>
            </a:r>
            <a:r>
              <a:rPr lang="en-US" b="1" dirty="0" smtClean="0"/>
              <a:t>9: Keeping track of max power output and max wind speed per day in the database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240516"/>
            <a:ext cx="11325639" cy="5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53" y="5905974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more events with Machine Learning Models</a:t>
            </a:r>
          </a:p>
          <a:p>
            <a:r>
              <a:rPr lang="en-US" dirty="0" smtClean="0"/>
              <a:t>Inclusion of OFSC</a:t>
            </a:r>
          </a:p>
          <a:p>
            <a:r>
              <a:rPr lang="en-US" dirty="0" smtClean="0"/>
              <a:t>Working with real time data and challenges</a:t>
            </a:r>
          </a:p>
          <a:p>
            <a:r>
              <a:rPr lang="en-US" dirty="0" smtClean="0"/>
              <a:t>Working with more devices at different locations (scalability)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DB75DC6-9C74-4870-8888-45C3EAFC7FB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224" y="2217946"/>
            <a:ext cx="10668396" cy="4277199"/>
          </a:xfrm>
        </p:spPr>
        <p:txBody>
          <a:bodyPr/>
          <a:lstStyle/>
          <a:p>
            <a:pPr marL="285664" indent="-285664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/>
              <a:t>Alerts </a:t>
            </a:r>
            <a:r>
              <a:rPr lang="en-US" dirty="0"/>
              <a:t>generation for outages/maintenance/inspection by sensing the deviation from wind turbine attributes</a:t>
            </a:r>
            <a:r>
              <a:rPr lang="en-US" dirty="0" smtClean="0"/>
              <a:t>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/>
              <a:t>Based on the principle </a:t>
            </a:r>
            <a:r>
              <a:rPr lang="en-US" b="1" dirty="0" smtClean="0"/>
              <a:t>of predictive maintenance rather than preventive maintenance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Also provides some useful </a:t>
            </a:r>
            <a:r>
              <a:rPr lang="en-US" dirty="0" smtClean="0"/>
              <a:t>visualization.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/>
              <a:t>For future reference filtered/final output is stored in database.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5E9B906-1C2B-4916-9B29-0357FEFC1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801" y="6422880"/>
            <a:ext cx="365665" cy="36566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8E4086-20BE-AB48-8643-E93C45BB0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71" y="495511"/>
            <a:ext cx="10668269" cy="822746"/>
          </a:xfrm>
        </p:spPr>
        <p:txBody>
          <a:bodyPr anchor="b">
            <a:normAutofit/>
          </a:bodyPr>
          <a:lstStyle/>
          <a:p>
            <a:r>
              <a:rPr lang="en-US" b="1" dirty="0"/>
              <a:t>The 50 Word Blurb Executive Summary</a:t>
            </a:r>
          </a:p>
        </p:txBody>
      </p:sp>
      <p:pic>
        <p:nvPicPr>
          <p:cNvPr id="9" name="Picture 2" descr="Demands on Sensors for Future Servicing: Smart Sensors for Condition  Monitoring | Analog Dev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3680339"/>
            <a:ext cx="4174778" cy="310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2"/>
          <p:cNvSpPr txBox="1">
            <a:spLocks/>
          </p:cNvSpPr>
          <p:nvPr/>
        </p:nvSpPr>
        <p:spPr>
          <a:xfrm>
            <a:off x="10485769" y="495511"/>
            <a:ext cx="837981" cy="767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n-US" sz="2800" smtClean="0">
                <a:solidFill>
                  <a:schemeClr val="bg1"/>
                </a:solidFill>
              </a:rPr>
              <a:pPr/>
              <a:t>26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</a:t>
            </a:r>
            <a:r>
              <a:rPr lang="en-US" b="1" dirty="0" smtClean="0"/>
              <a:t>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https://kafka.apache.org/documentation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docs.oracle.com/en/cloud/paas/iot-cloud/iotgs/use-oracle-iot-digital-twin-simulator1.html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docs.oracle.com/en/middleware/fusion-middleware/osa/19.1/osamp/getting-started-goldengate-stream-analytics-oci.html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docs.oracle.com/en/cloud/paas/integration-cloud/index.html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571500"/>
            <a:ext cx="7620000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53" y="5905974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7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OIC</a:t>
            </a:r>
            <a:endParaRPr lang="en-US" b="1" dirty="0"/>
          </a:p>
        </p:txBody>
      </p:sp>
      <p:pic>
        <p:nvPicPr>
          <p:cNvPr id="4" name="Picture 4" descr="Oracle Integration Cloud Reviews 2022: Details, Pricing, &amp; Features | G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83" y="2384855"/>
            <a:ext cx="7735331" cy="44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AIM</a:t>
            </a:r>
          </a:p>
          <a:p>
            <a:r>
              <a:rPr lang="en-US" b="1" dirty="0" smtClean="0"/>
              <a:t>Methodology</a:t>
            </a:r>
          </a:p>
          <a:p>
            <a:r>
              <a:rPr lang="en-US" b="1" dirty="0"/>
              <a:t>Market/domain and the potential </a:t>
            </a:r>
            <a:r>
              <a:rPr lang="en-US" b="1" dirty="0" smtClean="0"/>
              <a:t>opportunity</a:t>
            </a:r>
          </a:p>
          <a:p>
            <a:r>
              <a:rPr lang="en-US" b="1" dirty="0" smtClean="0"/>
              <a:t>High level view</a:t>
            </a:r>
          </a:p>
          <a:p>
            <a:r>
              <a:rPr lang="en-US" b="1" dirty="0"/>
              <a:t>Overview of the tools used</a:t>
            </a:r>
            <a:endParaRPr lang="en-US" b="1" dirty="0" smtClean="0"/>
          </a:p>
          <a:p>
            <a:r>
              <a:rPr lang="en-US" b="1" dirty="0" smtClean="0"/>
              <a:t>Low level view</a:t>
            </a:r>
          </a:p>
          <a:p>
            <a:r>
              <a:rPr lang="en-US" b="1" dirty="0" smtClean="0"/>
              <a:t>Procedure</a:t>
            </a:r>
          </a:p>
          <a:p>
            <a:r>
              <a:rPr lang="en-US" b="1" dirty="0" smtClean="0"/>
              <a:t>Future scope</a:t>
            </a:r>
          </a:p>
          <a:p>
            <a:r>
              <a:rPr lang="en-US" b="1" dirty="0" smtClean="0"/>
              <a:t>Summary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2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AIM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better solution/design to maintain assets (Wind Turbine)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18" y="3438939"/>
            <a:ext cx="894523" cy="1789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12" y="3733801"/>
            <a:ext cx="6734175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66671" y="1543685"/>
            <a:ext cx="10668396" cy="427831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Condition Monitoring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944" y="648370"/>
            <a:ext cx="10668269" cy="822960"/>
          </a:xfrm>
        </p:spPr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352213" y="295275"/>
            <a:ext cx="836612" cy="768350"/>
          </a:xfrm>
        </p:spPr>
        <p:txBody>
          <a:bodyPr/>
          <a:lstStyle/>
          <a:p>
            <a:fld id="{C51EAA63-D034-42AE-91FA-B13B9518C7BE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779" y="2309632"/>
            <a:ext cx="3605480" cy="20274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35" y="2603500"/>
            <a:ext cx="6915638" cy="4096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49" y="4839890"/>
            <a:ext cx="3281510" cy="16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E1926C-3018-0148-83B3-DB628B8AE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285" y="2512221"/>
            <a:ext cx="10668396" cy="42771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Potential Opportunities :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Lowering Maintenance Costs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Maximizing Production Output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Extend asset Life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Reducing machine failures (Catch Small Variations Early)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Understand </a:t>
            </a:r>
            <a:r>
              <a:rPr lang="en-US" dirty="0">
                <a:solidFill>
                  <a:schemeClr val="tx1"/>
                </a:solidFill>
              </a:rPr>
              <a:t>Your Specific </a:t>
            </a:r>
            <a:r>
              <a:rPr lang="en-US" dirty="0" smtClean="0">
                <a:solidFill>
                  <a:schemeClr val="tx1"/>
                </a:solidFill>
              </a:rPr>
              <a:t>Equipment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Create Intelligent Analysis Over Time</a:t>
            </a:r>
            <a:endParaRPr lang="en-US" dirty="0" smtClean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Automated workflow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Immediate response to events.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Schedule </a:t>
            </a:r>
            <a:r>
              <a:rPr lang="en-US" dirty="0">
                <a:solidFill>
                  <a:schemeClr val="tx1"/>
                </a:solidFill>
              </a:rPr>
              <a:t>Maintenance As </a:t>
            </a:r>
            <a:r>
              <a:rPr lang="en-US" dirty="0" smtClean="0">
                <a:solidFill>
                  <a:schemeClr val="tx1"/>
                </a:solidFill>
              </a:rPr>
              <a:t>Needed</a:t>
            </a:r>
            <a:endParaRPr lang="en-US" dirty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2A1A6D-5D85-024E-9089-D4B14ECD9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7CCB46-31B7-5F4C-BA8E-11E06130F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56" y="880103"/>
            <a:ext cx="10668269" cy="822746"/>
          </a:xfrm>
        </p:spPr>
        <p:txBody>
          <a:bodyPr/>
          <a:lstStyle/>
          <a:p>
            <a:r>
              <a:rPr lang="en-US" b="1" dirty="0"/>
              <a:t>M</a:t>
            </a:r>
            <a:r>
              <a:rPr lang="en-US" b="1" dirty="0" smtClean="0"/>
              <a:t>arket/domain </a:t>
            </a:r>
            <a:r>
              <a:rPr lang="en-US" b="1" dirty="0"/>
              <a:t>and the potential opportunity</a:t>
            </a:r>
          </a:p>
        </p:txBody>
      </p:sp>
      <p:pic>
        <p:nvPicPr>
          <p:cNvPr id="1026" name="Picture 2" descr="Machine Condition Monitoring Equipment Market | Industry Report, 20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72" y="2531135"/>
            <a:ext cx="2854421" cy="153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93" y="2632735"/>
            <a:ext cx="5346132" cy="4225265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0510482" y="427679"/>
            <a:ext cx="837981" cy="76768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1EAA63-D034-42AE-91FA-B13B9518C7BE}" type="slidenum">
              <a:rPr lang="en-US" sz="2800" smtClean="0">
                <a:solidFill>
                  <a:schemeClr val="bg1"/>
                </a:solidFill>
              </a:rPr>
              <a:pPr/>
              <a:t>7</a:t>
            </a:fld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00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66671" y="1543685"/>
            <a:ext cx="10668396" cy="427831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High Level view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352213" y="295275"/>
            <a:ext cx="836612" cy="768350"/>
          </a:xfrm>
        </p:spPr>
        <p:txBody>
          <a:bodyPr/>
          <a:lstStyle/>
          <a:p>
            <a:fld id="{C51EAA63-D034-42AE-91FA-B13B9518C7B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IIoT for condition monitoring: approach, applications, advantage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4" y="2863506"/>
            <a:ext cx="4824413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2" y="2851150"/>
            <a:ext cx="4824412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5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4154" y="973668"/>
            <a:ext cx="8759131" cy="706964"/>
          </a:xfrm>
        </p:spPr>
        <p:txBody>
          <a:bodyPr/>
          <a:lstStyle/>
          <a:p>
            <a:r>
              <a:rPr lang="en-US" b="1" smtClean="0"/>
              <a:t>Overview of the tools used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44" r="-1640" b="10290"/>
          <a:stretch/>
        </p:blipFill>
        <p:spPr>
          <a:xfrm rot="21323709">
            <a:off x="134976" y="2375087"/>
            <a:ext cx="5557415" cy="45016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982679">
            <a:off x="359720" y="3151985"/>
            <a:ext cx="637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radley Hand ITC" panose="03070402050302030203" pitchFamily="66" charset="0"/>
              </a:rPr>
              <a:t>Tools Used: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radley Hand ITC" panose="03070402050302030203" pitchFamily="66" charset="0"/>
              </a:rPr>
              <a:t>Oracle IoT Digital Twin Simulator </a:t>
            </a:r>
            <a:endParaRPr lang="en-US" b="1" dirty="0" smtClean="0">
              <a:latin typeface="Bradley Hand ITC" panose="03070402050302030203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Bradley Hand ITC" panose="03070402050302030203" pitchFamily="66" charset="0"/>
              </a:rPr>
              <a:t>Kafka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radley Hand ITC" panose="03070402050302030203" pitchFamily="66" charset="0"/>
              </a:rPr>
              <a:t>Oracle GoldenGate Stream Analytics (GGSA</a:t>
            </a:r>
            <a:r>
              <a:rPr lang="en-US" b="1" dirty="0" smtClean="0">
                <a:latin typeface="Bradley Hand ITC" panose="03070402050302030203" pitchFamily="66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radley Hand ITC" panose="03070402050302030203" pitchFamily="66" charset="0"/>
              </a:rPr>
              <a:t>Oracle Integration Cloud (OIC</a:t>
            </a:r>
            <a:r>
              <a:rPr lang="en-US" b="1" dirty="0" smtClean="0">
                <a:latin typeface="Bradley Hand ITC" panose="03070402050302030203" pitchFamily="66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radley Hand ITC" panose="03070402050302030203" pitchFamily="66" charset="0"/>
              </a:rPr>
              <a:t>Oracle Autonomous </a:t>
            </a:r>
            <a:r>
              <a:rPr lang="en-US" b="1" dirty="0" smtClean="0">
                <a:latin typeface="Bradley Hand ITC" panose="03070402050302030203" pitchFamily="66" charset="0"/>
              </a:rPr>
              <a:t>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Bradley Hand ITC" panose="03070402050302030203" pitchFamily="66" charset="0"/>
              </a:rPr>
              <a:t>Oracle </a:t>
            </a:r>
            <a:r>
              <a:rPr lang="en-US" b="1" dirty="0">
                <a:latin typeface="Bradley Hand ITC" panose="03070402050302030203" pitchFamily="66" charset="0"/>
              </a:rPr>
              <a:t>Work and Asset </a:t>
            </a:r>
            <a:r>
              <a:rPr lang="en-US" b="1" dirty="0" smtClean="0">
                <a:latin typeface="Bradley Hand ITC" panose="03070402050302030203" pitchFamily="66" charset="0"/>
              </a:rPr>
              <a:t>Management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Bradley Hand ITC" panose="03070402050302030203" pitchFamily="66" charset="0"/>
              </a:rPr>
              <a:t>REST APIs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Bradley Hand ITC" panose="03070402050302030203" pitchFamily="66" charset="0"/>
              </a:rPr>
              <a:t>Python</a:t>
            </a:r>
            <a:endParaRPr lang="en-US" b="1" dirty="0">
              <a:latin typeface="Bradley Hand ITC" panose="03070402050302030203" pitchFamily="66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529" y="4572000"/>
            <a:ext cx="3554407" cy="22155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4" y="2261286"/>
            <a:ext cx="4143955" cy="2100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8153" y="5955401"/>
            <a:ext cx="1270672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cle">
      <a:dk1>
        <a:srgbClr val="58595B"/>
      </a:dk1>
      <a:lt1>
        <a:srgbClr val="FFFFFF"/>
      </a:lt1>
      <a:dk2>
        <a:srgbClr val="374A58"/>
      </a:dk2>
      <a:lt2>
        <a:srgbClr val="C8D9DE"/>
      </a:lt2>
      <a:accent1>
        <a:srgbClr val="F80000"/>
      </a:accent1>
      <a:accent2>
        <a:srgbClr val="8EADBF"/>
      </a:accent2>
      <a:accent3>
        <a:srgbClr val="FF8D14"/>
      </a:accent3>
      <a:accent4>
        <a:srgbClr val="007395"/>
      </a:accent4>
      <a:accent5>
        <a:srgbClr val="A52641"/>
      </a:accent5>
      <a:accent6>
        <a:srgbClr val="3A913F"/>
      </a:accent6>
      <a:hlink>
        <a:srgbClr val="1F4F82"/>
      </a:hlink>
      <a:folHlink>
        <a:srgbClr val="8A8C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4576</TotalTime>
  <Words>1077</Words>
  <Application>Microsoft Office PowerPoint</Application>
  <PresentationFormat>Custom</PresentationFormat>
  <Paragraphs>169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Bradley Hand ITC</vt:lpstr>
      <vt:lpstr>Calibri</vt:lpstr>
      <vt:lpstr>Century Gothic</vt:lpstr>
      <vt:lpstr>Wingdings 3</vt:lpstr>
      <vt:lpstr>Ion Boardroom</vt:lpstr>
      <vt:lpstr>IOT Wind Turbine Insights and Intelligence using GGSA</vt:lpstr>
      <vt:lpstr>About Integrations</vt:lpstr>
      <vt:lpstr>OIC</vt:lpstr>
      <vt:lpstr>Contents</vt:lpstr>
      <vt:lpstr>AIM</vt:lpstr>
      <vt:lpstr>Methodology</vt:lpstr>
      <vt:lpstr>Market/domain and the potential opportunity</vt:lpstr>
      <vt:lpstr>Model</vt:lpstr>
      <vt:lpstr>Overview of the tools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Future Scope</vt:lpstr>
      <vt:lpstr>The 50 Word Blurb Executive Summary</vt:lpstr>
      <vt:lpstr>References</vt:lpstr>
      <vt:lpstr>PowerPoint Presentation</vt:lpstr>
    </vt:vector>
  </TitlesOfParts>
  <Manager/>
  <Company>Oracle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Antonio Popa</dc:creator>
  <cp:keywords/>
  <dc:description/>
  <cp:lastModifiedBy>Rohit Lingala</cp:lastModifiedBy>
  <cp:revision>168</cp:revision>
  <cp:lastPrinted>2018-02-02T15:29:52Z</cp:lastPrinted>
  <dcterms:created xsi:type="dcterms:W3CDTF">2018-02-02T12:47:22Z</dcterms:created>
  <dcterms:modified xsi:type="dcterms:W3CDTF">2022-05-24T07:48:08Z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4753136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D6.2.10</vt:lpwstr>
  </property>
</Properties>
</file>